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3" r:id="rId3"/>
    <p:sldId id="257" r:id="rId4"/>
    <p:sldId id="258" r:id="rId5"/>
    <p:sldId id="259" r:id="rId6"/>
    <p:sldId id="260" r:id="rId7"/>
    <p:sldId id="264" r:id="rId8"/>
    <p:sldId id="261" r:id="rId9"/>
    <p:sldId id="262"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000" autoAdjust="0"/>
    <p:restoredTop sz="94660"/>
  </p:normalViewPr>
  <p:slideViewPr>
    <p:cSldViewPr snapToGrid="0">
      <p:cViewPr>
        <p:scale>
          <a:sx n="68" d="100"/>
          <a:sy n="68" d="100"/>
        </p:scale>
        <p:origin x="816" y="72"/>
      </p:cViewPr>
      <p:guideLst/>
    </p:cSldViewPr>
  </p:slideViewPr>
  <p:notesTextViewPr>
    <p:cViewPr>
      <p:scale>
        <a:sx n="1" d="1"/>
        <a:sy n="1" d="1"/>
      </p:scale>
      <p:origin x="0" y="0"/>
    </p:cViewPr>
  </p:notesTextViewPr>
  <p:notesViewPr>
    <p:cSldViewPr snapToGrid="0">
      <p:cViewPr varScale="1">
        <p:scale>
          <a:sx n="55" d="100"/>
          <a:sy n="55" d="100"/>
        </p:scale>
        <p:origin x="288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9AA911-95A8-4576-ACCB-4AFCE59E2F5E}" type="datetimeFigureOut">
              <a:rPr lang="en-US" smtClean="0"/>
              <a:t>4/24/2021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4626E6-DEDC-4021-9BF0-C588C7D5C2E5}" type="slidenum">
              <a:rPr lang="en-US" smtClean="0"/>
              <a:t>‹#›</a:t>
            </a:fld>
            <a:endParaRPr lang="en-US"/>
          </a:p>
        </p:txBody>
      </p:sp>
    </p:spTree>
    <p:extLst>
      <p:ext uri="{BB962C8B-B14F-4D97-AF65-F5344CB8AC3E}">
        <p14:creationId xmlns:p14="http://schemas.microsoft.com/office/powerpoint/2010/main" val="38746675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Good afternoon, I hope you’ve enjoyed the convention so far I’m Susie Miller and my co-presenter  and tech facilitator is Sherrie Hines. We are from Alleghany County  and our Chapter  is Gamma Delta in the beautiful Blue Ridge mountains of NC.</a:t>
            </a:r>
          </a:p>
        </p:txBody>
      </p:sp>
      <p:sp>
        <p:nvSpPr>
          <p:cNvPr id="4" name="Slide Number Placeholder 3"/>
          <p:cNvSpPr>
            <a:spLocks noGrp="1"/>
          </p:cNvSpPr>
          <p:nvPr>
            <p:ph type="sldNum" sz="quarter" idx="5"/>
          </p:nvPr>
        </p:nvSpPr>
        <p:spPr/>
        <p:txBody>
          <a:bodyPr/>
          <a:lstStyle/>
          <a:p>
            <a:fld id="{064626E6-DEDC-4021-9BF0-C588C7D5C2E5}" type="slidenum">
              <a:rPr lang="en-US" smtClean="0"/>
              <a:t>1</a:t>
            </a:fld>
            <a:endParaRPr lang="en-US"/>
          </a:p>
        </p:txBody>
      </p:sp>
    </p:spTree>
    <p:extLst>
      <p:ext uri="{BB962C8B-B14F-4D97-AF65-F5344CB8AC3E}">
        <p14:creationId xmlns:p14="http://schemas.microsoft.com/office/powerpoint/2010/main" val="22776797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Thank you so much for attending and thank you for adding well - defined programs we all may use to keep our members engaged and informed.  Does anyone have any comments before we close?</a:t>
            </a:r>
          </a:p>
        </p:txBody>
      </p:sp>
      <p:sp>
        <p:nvSpPr>
          <p:cNvPr id="4" name="Slide Number Placeholder 3"/>
          <p:cNvSpPr>
            <a:spLocks noGrp="1"/>
          </p:cNvSpPr>
          <p:nvPr>
            <p:ph type="sldNum" sz="quarter" idx="5"/>
          </p:nvPr>
        </p:nvSpPr>
        <p:spPr/>
        <p:txBody>
          <a:bodyPr/>
          <a:lstStyle/>
          <a:p>
            <a:fld id="{064626E6-DEDC-4021-9BF0-C588C7D5C2E5}" type="slidenum">
              <a:rPr lang="en-US" smtClean="0"/>
              <a:t>10</a:t>
            </a:fld>
            <a:endParaRPr lang="en-US"/>
          </a:p>
        </p:txBody>
      </p:sp>
    </p:spTree>
    <p:extLst>
      <p:ext uri="{BB962C8B-B14F-4D97-AF65-F5344CB8AC3E}">
        <p14:creationId xmlns:p14="http://schemas.microsoft.com/office/powerpoint/2010/main" val="39411269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284663"/>
          </a:xfrm>
        </p:spPr>
        <p:txBody>
          <a:bodyPr/>
          <a:lstStyle/>
          <a:p>
            <a:r>
              <a:rPr lang="en-US" sz="1600" dirty="0"/>
              <a:t>As a past chapter president I know how stressful it can be to find four well-defined programs for the year.  You need to choose someone who will inspire your members and keep them engaged.  I found it extremely helpful to have input from my executive board as we set the calendar for my two year biennium.  If you invite the state president and the regional director you only have to schedule two other people to present your programs.   Check out the Chapter Achievement requirements to help you plan.  You receive points for a chapter member presenting a program.   Use the NC DKG theme, to help members stay focused on the state guidelines.  We involved many of our Gamma Delta Sister in a Talent Show with the program title “We Sparkle”  for the current theme of GROW we recently had a program titled “Leading the Charge to Grow” so the theme can inspire many programs.</a:t>
            </a:r>
          </a:p>
        </p:txBody>
      </p:sp>
      <p:sp>
        <p:nvSpPr>
          <p:cNvPr id="4" name="Slide Number Placeholder 3"/>
          <p:cNvSpPr>
            <a:spLocks noGrp="1"/>
          </p:cNvSpPr>
          <p:nvPr>
            <p:ph type="sldNum" sz="quarter" idx="5"/>
          </p:nvPr>
        </p:nvSpPr>
        <p:spPr/>
        <p:txBody>
          <a:bodyPr/>
          <a:lstStyle/>
          <a:p>
            <a:fld id="{064626E6-DEDC-4021-9BF0-C588C7D5C2E5}" type="slidenum">
              <a:rPr lang="en-US" smtClean="0"/>
              <a:t>2</a:t>
            </a:fld>
            <a:endParaRPr lang="en-US"/>
          </a:p>
        </p:txBody>
      </p:sp>
    </p:spTree>
    <p:extLst>
      <p:ext uri="{BB962C8B-B14F-4D97-AF65-F5344CB8AC3E}">
        <p14:creationId xmlns:p14="http://schemas.microsoft.com/office/powerpoint/2010/main" val="27123659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There are 4 main emphases for our chapter programs – the first is promoting leadership, Any of these would be great presenters for your chapter programs.  You could also prepare a program of recognition to celebrate their accomplishments.   Do you have other ideas for a chapter program that promotes leadership that you have used or would like to share?</a:t>
            </a:r>
          </a:p>
        </p:txBody>
      </p:sp>
      <p:sp>
        <p:nvSpPr>
          <p:cNvPr id="4" name="Slide Number Placeholder 3"/>
          <p:cNvSpPr>
            <a:spLocks noGrp="1"/>
          </p:cNvSpPr>
          <p:nvPr>
            <p:ph type="sldNum" sz="quarter" idx="5"/>
          </p:nvPr>
        </p:nvSpPr>
        <p:spPr/>
        <p:txBody>
          <a:bodyPr/>
          <a:lstStyle/>
          <a:p>
            <a:fld id="{064626E6-DEDC-4021-9BF0-C588C7D5C2E5}" type="slidenum">
              <a:rPr lang="en-US" smtClean="0"/>
              <a:t>3</a:t>
            </a:fld>
            <a:endParaRPr lang="en-US"/>
          </a:p>
        </p:txBody>
      </p:sp>
    </p:spTree>
    <p:extLst>
      <p:ext uri="{BB962C8B-B14F-4D97-AF65-F5344CB8AC3E}">
        <p14:creationId xmlns:p14="http://schemas.microsoft.com/office/powerpoint/2010/main" val="27598483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The second focus are programs that encourage ad promote personal and professional growth.  Again, recognize members who have accomplished growth with advanced degrees, who have been recognized for accomplishments, members with longevity in your chapter.  We have so many talented ladies –have a member talent show.  Display their paintings, quilts, floral arrangements, photos of gardening, the list is infinite.  Can you think of other programs that would encourage personal and professional growth?</a:t>
            </a:r>
          </a:p>
        </p:txBody>
      </p:sp>
      <p:sp>
        <p:nvSpPr>
          <p:cNvPr id="4" name="Slide Number Placeholder 3"/>
          <p:cNvSpPr>
            <a:spLocks noGrp="1"/>
          </p:cNvSpPr>
          <p:nvPr>
            <p:ph type="sldNum" sz="quarter" idx="5"/>
          </p:nvPr>
        </p:nvSpPr>
        <p:spPr/>
        <p:txBody>
          <a:bodyPr/>
          <a:lstStyle/>
          <a:p>
            <a:fld id="{064626E6-DEDC-4021-9BF0-C588C7D5C2E5}" type="slidenum">
              <a:rPr lang="en-US" smtClean="0"/>
              <a:t>4</a:t>
            </a:fld>
            <a:endParaRPr lang="en-US"/>
          </a:p>
        </p:txBody>
      </p:sp>
    </p:spTree>
    <p:extLst>
      <p:ext uri="{BB962C8B-B14F-4D97-AF65-F5344CB8AC3E}">
        <p14:creationId xmlns:p14="http://schemas.microsoft.com/office/powerpoint/2010/main" val="39759113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284663"/>
          </a:xfrm>
        </p:spPr>
        <p:txBody>
          <a:bodyPr/>
          <a:lstStyle/>
          <a:p>
            <a:r>
              <a:rPr lang="en-US" sz="1600" dirty="0"/>
              <a:t>The third focus area is enhance global awareness.  On our chapter achievement guidelines we are awarded points for a program on Schools for Africa.  You may use the videos from DKG or speakers who may have been to Africa.  Invite special interest groups from your area.  Our counties has a special group that teaches children about Appalachian Music and dance.  My chapter had a meeting by Zoom where one of our members, ”Cindy Atwood” prepared a wonderful video at our Historical Museum in Alleghany County of the History of our Chapter – how it began and that we once part of 5 counties that grew and were able to form 3 new chapters.   Needs of communities and other countries would be desirable programs for chapter meetings.  We have had various programs through NC DKG like Clean Water and Knickers for New Life.  There are so many worthy charities you could share with members.   Would you like to share some other ideas?</a:t>
            </a:r>
          </a:p>
        </p:txBody>
      </p:sp>
      <p:sp>
        <p:nvSpPr>
          <p:cNvPr id="4" name="Slide Number Placeholder 3"/>
          <p:cNvSpPr>
            <a:spLocks noGrp="1"/>
          </p:cNvSpPr>
          <p:nvPr>
            <p:ph type="sldNum" sz="quarter" idx="5"/>
          </p:nvPr>
        </p:nvSpPr>
        <p:spPr/>
        <p:txBody>
          <a:bodyPr/>
          <a:lstStyle/>
          <a:p>
            <a:fld id="{064626E6-DEDC-4021-9BF0-C588C7D5C2E5}" type="slidenum">
              <a:rPr lang="en-US" smtClean="0"/>
              <a:t>5</a:t>
            </a:fld>
            <a:endParaRPr lang="en-US"/>
          </a:p>
        </p:txBody>
      </p:sp>
    </p:spTree>
    <p:extLst>
      <p:ext uri="{BB962C8B-B14F-4D97-AF65-F5344CB8AC3E}">
        <p14:creationId xmlns:p14="http://schemas.microsoft.com/office/powerpoint/2010/main" val="23957226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The last emphasis is Physical, Social and Emotional Welfare.  You may use the NC DKG and International website for suggestions – there are many </a:t>
            </a:r>
            <a:r>
              <a:rPr lang="en-US" sz="1600"/>
              <a:t>programs listed </a:t>
            </a:r>
            <a:r>
              <a:rPr lang="en-US" sz="1600" dirty="0"/>
              <a:t>you may get ideas from.  If you have specific health needs in your chapter or community invite a health care provider to present at your chapter meeting.  We’ve had a nurse present a program on diabetes and someone to speak on the value of clean water and how water benefits our bodies.  The next slide is on months of cancer awareness.  If your community has concerns and observes health concerns like heart attacks, or cancer concerns use health officials to address symptoms and care.  Do you have other ideas for programs for the welfare of our members and families?</a:t>
            </a:r>
          </a:p>
        </p:txBody>
      </p:sp>
      <p:sp>
        <p:nvSpPr>
          <p:cNvPr id="4" name="Slide Number Placeholder 3"/>
          <p:cNvSpPr>
            <a:spLocks noGrp="1"/>
          </p:cNvSpPr>
          <p:nvPr>
            <p:ph type="sldNum" sz="quarter" idx="5"/>
          </p:nvPr>
        </p:nvSpPr>
        <p:spPr/>
        <p:txBody>
          <a:bodyPr/>
          <a:lstStyle/>
          <a:p>
            <a:fld id="{064626E6-DEDC-4021-9BF0-C588C7D5C2E5}" type="slidenum">
              <a:rPr lang="en-US" smtClean="0"/>
              <a:t>6</a:t>
            </a:fld>
            <a:endParaRPr lang="en-US"/>
          </a:p>
        </p:txBody>
      </p:sp>
    </p:spTree>
    <p:extLst>
      <p:ext uri="{BB962C8B-B14F-4D97-AF65-F5344CB8AC3E}">
        <p14:creationId xmlns:p14="http://schemas.microsoft.com/office/powerpoint/2010/main" val="15066586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This slide helps us focus and Choose Hope as we make members aware of so many cancer concerns in our world.</a:t>
            </a:r>
          </a:p>
        </p:txBody>
      </p:sp>
      <p:sp>
        <p:nvSpPr>
          <p:cNvPr id="4" name="Slide Number Placeholder 3"/>
          <p:cNvSpPr>
            <a:spLocks noGrp="1"/>
          </p:cNvSpPr>
          <p:nvPr>
            <p:ph type="sldNum" sz="quarter" idx="5"/>
          </p:nvPr>
        </p:nvSpPr>
        <p:spPr/>
        <p:txBody>
          <a:bodyPr/>
          <a:lstStyle/>
          <a:p>
            <a:fld id="{064626E6-DEDC-4021-9BF0-C588C7D5C2E5}" type="slidenum">
              <a:rPr lang="en-US" smtClean="0"/>
              <a:t>7</a:t>
            </a:fld>
            <a:endParaRPr lang="en-US"/>
          </a:p>
        </p:txBody>
      </p:sp>
    </p:spTree>
    <p:extLst>
      <p:ext uri="{BB962C8B-B14F-4D97-AF65-F5344CB8AC3E}">
        <p14:creationId xmlns:p14="http://schemas.microsoft.com/office/powerpoint/2010/main" val="18326024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Each county has a variety of community needs.  These address some of the concerns for Ashe and Alleghany Counties.   I’m sure some are the same for your specific county and what are some other needs we can add? </a:t>
            </a:r>
          </a:p>
        </p:txBody>
      </p:sp>
      <p:sp>
        <p:nvSpPr>
          <p:cNvPr id="4" name="Slide Number Placeholder 3"/>
          <p:cNvSpPr>
            <a:spLocks noGrp="1"/>
          </p:cNvSpPr>
          <p:nvPr>
            <p:ph type="sldNum" sz="quarter" idx="5"/>
          </p:nvPr>
        </p:nvSpPr>
        <p:spPr/>
        <p:txBody>
          <a:bodyPr/>
          <a:lstStyle/>
          <a:p>
            <a:fld id="{064626E6-DEDC-4021-9BF0-C588C7D5C2E5}" type="slidenum">
              <a:rPr lang="en-US" smtClean="0"/>
              <a:t>8</a:t>
            </a:fld>
            <a:endParaRPr lang="en-US"/>
          </a:p>
        </p:txBody>
      </p:sp>
    </p:spTree>
    <p:extLst>
      <p:ext uri="{BB962C8B-B14F-4D97-AF65-F5344CB8AC3E}">
        <p14:creationId xmlns:p14="http://schemas.microsoft.com/office/powerpoint/2010/main" val="27053020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You could have well-defined programs on any of these for Member’s Safety.   If you use elected officials to present a program that is included on the chapter achievement guidelines.  Can you think of others  that you have used we can add?</a:t>
            </a:r>
          </a:p>
        </p:txBody>
      </p:sp>
      <p:sp>
        <p:nvSpPr>
          <p:cNvPr id="4" name="Slide Number Placeholder 3"/>
          <p:cNvSpPr>
            <a:spLocks noGrp="1"/>
          </p:cNvSpPr>
          <p:nvPr>
            <p:ph type="sldNum" sz="quarter" idx="5"/>
          </p:nvPr>
        </p:nvSpPr>
        <p:spPr/>
        <p:txBody>
          <a:bodyPr/>
          <a:lstStyle/>
          <a:p>
            <a:fld id="{064626E6-DEDC-4021-9BF0-C588C7D5C2E5}" type="slidenum">
              <a:rPr lang="en-US" smtClean="0"/>
              <a:t>9</a:t>
            </a:fld>
            <a:endParaRPr lang="en-US"/>
          </a:p>
        </p:txBody>
      </p:sp>
    </p:spTree>
    <p:extLst>
      <p:ext uri="{BB962C8B-B14F-4D97-AF65-F5344CB8AC3E}">
        <p14:creationId xmlns:p14="http://schemas.microsoft.com/office/powerpoint/2010/main" val="40130060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2469D-D5D4-4F90-B8B2-448C2CE4685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34A9C22-5286-411D-A783-21E0CC2F1F5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64485D7-215F-4D11-BDFE-9C9B95605B03}"/>
              </a:ext>
            </a:extLst>
          </p:cNvPr>
          <p:cNvSpPr>
            <a:spLocks noGrp="1"/>
          </p:cNvSpPr>
          <p:nvPr>
            <p:ph type="dt" sz="half" idx="10"/>
          </p:nvPr>
        </p:nvSpPr>
        <p:spPr/>
        <p:txBody>
          <a:bodyPr/>
          <a:lstStyle/>
          <a:p>
            <a:fld id="{66C770FA-5E5F-410F-A01E-3BE133E72D2C}" type="datetimeFigureOut">
              <a:rPr lang="en-US" smtClean="0"/>
              <a:t>4/24/2021</a:t>
            </a:fld>
            <a:endParaRPr lang="en-US" dirty="0"/>
          </a:p>
        </p:txBody>
      </p:sp>
      <p:sp>
        <p:nvSpPr>
          <p:cNvPr id="5" name="Footer Placeholder 4">
            <a:extLst>
              <a:ext uri="{FF2B5EF4-FFF2-40B4-BE49-F238E27FC236}">
                <a16:creationId xmlns:a16="http://schemas.microsoft.com/office/drawing/2014/main" id="{E8BCCCF6-954F-42FB-9C61-E0BBF1902F1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4F6A513-ABB0-47CA-B2A3-04D3282A0465}"/>
              </a:ext>
            </a:extLst>
          </p:cNvPr>
          <p:cNvSpPr>
            <a:spLocks noGrp="1"/>
          </p:cNvSpPr>
          <p:nvPr>
            <p:ph type="sldNum" sz="quarter" idx="12"/>
          </p:nvPr>
        </p:nvSpPr>
        <p:spPr/>
        <p:txBody>
          <a:bodyPr/>
          <a:lstStyle/>
          <a:p>
            <a:fld id="{A5F05842-009E-4AC1-BC3D-26EAB2D38635}" type="slidenum">
              <a:rPr lang="en-US" smtClean="0"/>
              <a:t>‹#›</a:t>
            </a:fld>
            <a:endParaRPr lang="en-US" dirty="0"/>
          </a:p>
        </p:txBody>
      </p:sp>
    </p:spTree>
    <p:extLst>
      <p:ext uri="{BB962C8B-B14F-4D97-AF65-F5344CB8AC3E}">
        <p14:creationId xmlns:p14="http://schemas.microsoft.com/office/powerpoint/2010/main" val="4194578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0009E-8961-436C-AA22-8877418C460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D55CE95-D64D-4F9E-91A3-705D5BB6752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CC3874-6D40-405A-A0BB-3B46F569628C}"/>
              </a:ext>
            </a:extLst>
          </p:cNvPr>
          <p:cNvSpPr>
            <a:spLocks noGrp="1"/>
          </p:cNvSpPr>
          <p:nvPr>
            <p:ph type="dt" sz="half" idx="10"/>
          </p:nvPr>
        </p:nvSpPr>
        <p:spPr/>
        <p:txBody>
          <a:bodyPr/>
          <a:lstStyle/>
          <a:p>
            <a:fld id="{66C770FA-5E5F-410F-A01E-3BE133E72D2C}" type="datetimeFigureOut">
              <a:rPr lang="en-US" smtClean="0"/>
              <a:t>4/24/2021</a:t>
            </a:fld>
            <a:endParaRPr lang="en-US" dirty="0"/>
          </a:p>
        </p:txBody>
      </p:sp>
      <p:sp>
        <p:nvSpPr>
          <p:cNvPr id="5" name="Footer Placeholder 4">
            <a:extLst>
              <a:ext uri="{FF2B5EF4-FFF2-40B4-BE49-F238E27FC236}">
                <a16:creationId xmlns:a16="http://schemas.microsoft.com/office/drawing/2014/main" id="{13563A80-644A-463D-878C-DFF522637AD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FCACBA1-7A5D-42FA-9F3A-A1D1A0B832FB}"/>
              </a:ext>
            </a:extLst>
          </p:cNvPr>
          <p:cNvSpPr>
            <a:spLocks noGrp="1"/>
          </p:cNvSpPr>
          <p:nvPr>
            <p:ph type="sldNum" sz="quarter" idx="12"/>
          </p:nvPr>
        </p:nvSpPr>
        <p:spPr/>
        <p:txBody>
          <a:bodyPr/>
          <a:lstStyle/>
          <a:p>
            <a:fld id="{A5F05842-009E-4AC1-BC3D-26EAB2D38635}" type="slidenum">
              <a:rPr lang="en-US" smtClean="0"/>
              <a:t>‹#›</a:t>
            </a:fld>
            <a:endParaRPr lang="en-US" dirty="0"/>
          </a:p>
        </p:txBody>
      </p:sp>
    </p:spTree>
    <p:extLst>
      <p:ext uri="{BB962C8B-B14F-4D97-AF65-F5344CB8AC3E}">
        <p14:creationId xmlns:p14="http://schemas.microsoft.com/office/powerpoint/2010/main" val="2010152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4E14062-7E0E-4667-A0E7-BBB39A0A1D1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43D77AE-8125-4F79-9060-796F293B262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ACD824-687A-4DFA-96C5-396874B1235C}"/>
              </a:ext>
            </a:extLst>
          </p:cNvPr>
          <p:cNvSpPr>
            <a:spLocks noGrp="1"/>
          </p:cNvSpPr>
          <p:nvPr>
            <p:ph type="dt" sz="half" idx="10"/>
          </p:nvPr>
        </p:nvSpPr>
        <p:spPr/>
        <p:txBody>
          <a:bodyPr/>
          <a:lstStyle/>
          <a:p>
            <a:fld id="{66C770FA-5E5F-410F-A01E-3BE133E72D2C}" type="datetimeFigureOut">
              <a:rPr lang="en-US" smtClean="0"/>
              <a:t>4/24/2021</a:t>
            </a:fld>
            <a:endParaRPr lang="en-US" dirty="0"/>
          </a:p>
        </p:txBody>
      </p:sp>
      <p:sp>
        <p:nvSpPr>
          <p:cNvPr id="5" name="Footer Placeholder 4">
            <a:extLst>
              <a:ext uri="{FF2B5EF4-FFF2-40B4-BE49-F238E27FC236}">
                <a16:creationId xmlns:a16="http://schemas.microsoft.com/office/drawing/2014/main" id="{A523F038-B0D9-4758-9058-0D4A3E776E5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5D29EA2-2907-4522-9003-A0708CE9FDF9}"/>
              </a:ext>
            </a:extLst>
          </p:cNvPr>
          <p:cNvSpPr>
            <a:spLocks noGrp="1"/>
          </p:cNvSpPr>
          <p:nvPr>
            <p:ph type="sldNum" sz="quarter" idx="12"/>
          </p:nvPr>
        </p:nvSpPr>
        <p:spPr/>
        <p:txBody>
          <a:bodyPr/>
          <a:lstStyle/>
          <a:p>
            <a:fld id="{A5F05842-009E-4AC1-BC3D-26EAB2D38635}" type="slidenum">
              <a:rPr lang="en-US" smtClean="0"/>
              <a:t>‹#›</a:t>
            </a:fld>
            <a:endParaRPr lang="en-US" dirty="0"/>
          </a:p>
        </p:txBody>
      </p:sp>
    </p:spTree>
    <p:extLst>
      <p:ext uri="{BB962C8B-B14F-4D97-AF65-F5344CB8AC3E}">
        <p14:creationId xmlns:p14="http://schemas.microsoft.com/office/powerpoint/2010/main" val="353969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553B1-7C49-4ED5-B38B-0862912A55B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BC47432-5451-4A46-9CCF-12BCCCFF05D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9ACD853-6AB5-4197-A361-FF1A2FED4B54}"/>
              </a:ext>
            </a:extLst>
          </p:cNvPr>
          <p:cNvSpPr>
            <a:spLocks noGrp="1"/>
          </p:cNvSpPr>
          <p:nvPr>
            <p:ph type="dt" sz="half" idx="10"/>
          </p:nvPr>
        </p:nvSpPr>
        <p:spPr/>
        <p:txBody>
          <a:bodyPr/>
          <a:lstStyle/>
          <a:p>
            <a:fld id="{66C770FA-5E5F-410F-A01E-3BE133E72D2C}" type="datetimeFigureOut">
              <a:rPr lang="en-US" smtClean="0"/>
              <a:t>4/24/2021</a:t>
            </a:fld>
            <a:endParaRPr lang="en-US" dirty="0"/>
          </a:p>
        </p:txBody>
      </p:sp>
      <p:sp>
        <p:nvSpPr>
          <p:cNvPr id="5" name="Footer Placeholder 4">
            <a:extLst>
              <a:ext uri="{FF2B5EF4-FFF2-40B4-BE49-F238E27FC236}">
                <a16:creationId xmlns:a16="http://schemas.microsoft.com/office/drawing/2014/main" id="{8368E444-E28D-45AF-B19D-8F7E3932074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6913134-C114-4C45-81C6-AC8D872F716F}"/>
              </a:ext>
            </a:extLst>
          </p:cNvPr>
          <p:cNvSpPr>
            <a:spLocks noGrp="1"/>
          </p:cNvSpPr>
          <p:nvPr>
            <p:ph type="sldNum" sz="quarter" idx="12"/>
          </p:nvPr>
        </p:nvSpPr>
        <p:spPr/>
        <p:txBody>
          <a:bodyPr/>
          <a:lstStyle/>
          <a:p>
            <a:fld id="{A5F05842-009E-4AC1-BC3D-26EAB2D38635}" type="slidenum">
              <a:rPr lang="en-US" smtClean="0"/>
              <a:t>‹#›</a:t>
            </a:fld>
            <a:endParaRPr lang="en-US" dirty="0"/>
          </a:p>
        </p:txBody>
      </p:sp>
    </p:spTree>
    <p:extLst>
      <p:ext uri="{BB962C8B-B14F-4D97-AF65-F5344CB8AC3E}">
        <p14:creationId xmlns:p14="http://schemas.microsoft.com/office/powerpoint/2010/main" val="77482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F94590-1E07-4CDF-81BF-22E6DF231E6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B1AFF22-7709-45BA-8A64-2BAD63A78DD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EA32F70-B94A-4569-9C99-AEB465836054}"/>
              </a:ext>
            </a:extLst>
          </p:cNvPr>
          <p:cNvSpPr>
            <a:spLocks noGrp="1"/>
          </p:cNvSpPr>
          <p:nvPr>
            <p:ph type="dt" sz="half" idx="10"/>
          </p:nvPr>
        </p:nvSpPr>
        <p:spPr/>
        <p:txBody>
          <a:bodyPr/>
          <a:lstStyle/>
          <a:p>
            <a:fld id="{66C770FA-5E5F-410F-A01E-3BE133E72D2C}" type="datetimeFigureOut">
              <a:rPr lang="en-US" smtClean="0"/>
              <a:t>4/24/2021</a:t>
            </a:fld>
            <a:endParaRPr lang="en-US" dirty="0"/>
          </a:p>
        </p:txBody>
      </p:sp>
      <p:sp>
        <p:nvSpPr>
          <p:cNvPr id="5" name="Footer Placeholder 4">
            <a:extLst>
              <a:ext uri="{FF2B5EF4-FFF2-40B4-BE49-F238E27FC236}">
                <a16:creationId xmlns:a16="http://schemas.microsoft.com/office/drawing/2014/main" id="{26D1BC0D-5CB9-4919-84CC-592E65DB20F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9D8CBCE-057A-4C38-8171-E6DCCAAD5B08}"/>
              </a:ext>
            </a:extLst>
          </p:cNvPr>
          <p:cNvSpPr>
            <a:spLocks noGrp="1"/>
          </p:cNvSpPr>
          <p:nvPr>
            <p:ph type="sldNum" sz="quarter" idx="12"/>
          </p:nvPr>
        </p:nvSpPr>
        <p:spPr/>
        <p:txBody>
          <a:bodyPr/>
          <a:lstStyle/>
          <a:p>
            <a:fld id="{A5F05842-009E-4AC1-BC3D-26EAB2D38635}" type="slidenum">
              <a:rPr lang="en-US" smtClean="0"/>
              <a:t>‹#›</a:t>
            </a:fld>
            <a:endParaRPr lang="en-US" dirty="0"/>
          </a:p>
        </p:txBody>
      </p:sp>
    </p:spTree>
    <p:extLst>
      <p:ext uri="{BB962C8B-B14F-4D97-AF65-F5344CB8AC3E}">
        <p14:creationId xmlns:p14="http://schemas.microsoft.com/office/powerpoint/2010/main" val="376731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D5384-9F52-43D7-8E8B-4A16CA7F4DC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38949F4-BEC7-4011-A4ED-85EEE8FA125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1030D92-21E9-4911-AF29-B3BD5698F0E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6D562A7-47A3-43B6-966C-1E7A45B180E7}"/>
              </a:ext>
            </a:extLst>
          </p:cNvPr>
          <p:cNvSpPr>
            <a:spLocks noGrp="1"/>
          </p:cNvSpPr>
          <p:nvPr>
            <p:ph type="dt" sz="half" idx="10"/>
          </p:nvPr>
        </p:nvSpPr>
        <p:spPr/>
        <p:txBody>
          <a:bodyPr/>
          <a:lstStyle/>
          <a:p>
            <a:fld id="{66C770FA-5E5F-410F-A01E-3BE133E72D2C}" type="datetimeFigureOut">
              <a:rPr lang="en-US" smtClean="0"/>
              <a:t>4/24/2021</a:t>
            </a:fld>
            <a:endParaRPr lang="en-US" dirty="0"/>
          </a:p>
        </p:txBody>
      </p:sp>
      <p:sp>
        <p:nvSpPr>
          <p:cNvPr id="6" name="Footer Placeholder 5">
            <a:extLst>
              <a:ext uri="{FF2B5EF4-FFF2-40B4-BE49-F238E27FC236}">
                <a16:creationId xmlns:a16="http://schemas.microsoft.com/office/drawing/2014/main" id="{E16D71CC-D1CF-40EE-B363-C2784D086C4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5B221B1-52D0-478B-8638-DFAAD26213CD}"/>
              </a:ext>
            </a:extLst>
          </p:cNvPr>
          <p:cNvSpPr>
            <a:spLocks noGrp="1"/>
          </p:cNvSpPr>
          <p:nvPr>
            <p:ph type="sldNum" sz="quarter" idx="12"/>
          </p:nvPr>
        </p:nvSpPr>
        <p:spPr/>
        <p:txBody>
          <a:bodyPr/>
          <a:lstStyle/>
          <a:p>
            <a:fld id="{A5F05842-009E-4AC1-BC3D-26EAB2D38635}" type="slidenum">
              <a:rPr lang="en-US" smtClean="0"/>
              <a:t>‹#›</a:t>
            </a:fld>
            <a:endParaRPr lang="en-US" dirty="0"/>
          </a:p>
        </p:txBody>
      </p:sp>
    </p:spTree>
    <p:extLst>
      <p:ext uri="{BB962C8B-B14F-4D97-AF65-F5344CB8AC3E}">
        <p14:creationId xmlns:p14="http://schemas.microsoft.com/office/powerpoint/2010/main" val="702017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2848B-5283-4642-8BBA-AB7D2224710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1EBE58D-CA26-4F05-B6C1-68A9393103D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7071A49-0A6D-400F-9923-F37AEE203AD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46A3BB3-E1EB-4CAE-A200-4BB35AD7E76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2EECE37-3E0E-4949-AC5D-938368479E2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CD7442A-3652-4F6E-915F-2F76AEA2709D}"/>
              </a:ext>
            </a:extLst>
          </p:cNvPr>
          <p:cNvSpPr>
            <a:spLocks noGrp="1"/>
          </p:cNvSpPr>
          <p:nvPr>
            <p:ph type="dt" sz="half" idx="10"/>
          </p:nvPr>
        </p:nvSpPr>
        <p:spPr/>
        <p:txBody>
          <a:bodyPr/>
          <a:lstStyle/>
          <a:p>
            <a:fld id="{66C770FA-5E5F-410F-A01E-3BE133E72D2C}" type="datetimeFigureOut">
              <a:rPr lang="en-US" smtClean="0"/>
              <a:t>4/24/2021</a:t>
            </a:fld>
            <a:endParaRPr lang="en-US" dirty="0"/>
          </a:p>
        </p:txBody>
      </p:sp>
      <p:sp>
        <p:nvSpPr>
          <p:cNvPr id="8" name="Footer Placeholder 7">
            <a:extLst>
              <a:ext uri="{FF2B5EF4-FFF2-40B4-BE49-F238E27FC236}">
                <a16:creationId xmlns:a16="http://schemas.microsoft.com/office/drawing/2014/main" id="{E0344B13-96A9-4620-8A9A-6E946734B712}"/>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1AAE1DD1-B300-4A81-8E29-7E4C3F821A88}"/>
              </a:ext>
            </a:extLst>
          </p:cNvPr>
          <p:cNvSpPr>
            <a:spLocks noGrp="1"/>
          </p:cNvSpPr>
          <p:nvPr>
            <p:ph type="sldNum" sz="quarter" idx="12"/>
          </p:nvPr>
        </p:nvSpPr>
        <p:spPr/>
        <p:txBody>
          <a:bodyPr/>
          <a:lstStyle/>
          <a:p>
            <a:fld id="{A5F05842-009E-4AC1-BC3D-26EAB2D38635}" type="slidenum">
              <a:rPr lang="en-US" smtClean="0"/>
              <a:t>‹#›</a:t>
            </a:fld>
            <a:endParaRPr lang="en-US" dirty="0"/>
          </a:p>
        </p:txBody>
      </p:sp>
    </p:spTree>
    <p:extLst>
      <p:ext uri="{BB962C8B-B14F-4D97-AF65-F5344CB8AC3E}">
        <p14:creationId xmlns:p14="http://schemas.microsoft.com/office/powerpoint/2010/main" val="771138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D3016-14BC-4761-91E3-39F6855803A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4AAACE9-DA68-445D-BD4A-53A137C1580D}"/>
              </a:ext>
            </a:extLst>
          </p:cNvPr>
          <p:cNvSpPr>
            <a:spLocks noGrp="1"/>
          </p:cNvSpPr>
          <p:nvPr>
            <p:ph type="dt" sz="half" idx="10"/>
          </p:nvPr>
        </p:nvSpPr>
        <p:spPr/>
        <p:txBody>
          <a:bodyPr/>
          <a:lstStyle/>
          <a:p>
            <a:fld id="{66C770FA-5E5F-410F-A01E-3BE133E72D2C}" type="datetimeFigureOut">
              <a:rPr lang="en-US" smtClean="0"/>
              <a:t>4/24/2021</a:t>
            </a:fld>
            <a:endParaRPr lang="en-US" dirty="0"/>
          </a:p>
        </p:txBody>
      </p:sp>
      <p:sp>
        <p:nvSpPr>
          <p:cNvPr id="4" name="Footer Placeholder 3">
            <a:extLst>
              <a:ext uri="{FF2B5EF4-FFF2-40B4-BE49-F238E27FC236}">
                <a16:creationId xmlns:a16="http://schemas.microsoft.com/office/drawing/2014/main" id="{EF7B2351-7FCD-490D-B51E-AF5286258A5C}"/>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3EA9C66B-31DA-4B03-A31F-FC8ED9BCFBB6}"/>
              </a:ext>
            </a:extLst>
          </p:cNvPr>
          <p:cNvSpPr>
            <a:spLocks noGrp="1"/>
          </p:cNvSpPr>
          <p:nvPr>
            <p:ph type="sldNum" sz="quarter" idx="12"/>
          </p:nvPr>
        </p:nvSpPr>
        <p:spPr/>
        <p:txBody>
          <a:bodyPr/>
          <a:lstStyle/>
          <a:p>
            <a:fld id="{A5F05842-009E-4AC1-BC3D-26EAB2D38635}" type="slidenum">
              <a:rPr lang="en-US" smtClean="0"/>
              <a:t>‹#›</a:t>
            </a:fld>
            <a:endParaRPr lang="en-US" dirty="0"/>
          </a:p>
        </p:txBody>
      </p:sp>
    </p:spTree>
    <p:extLst>
      <p:ext uri="{BB962C8B-B14F-4D97-AF65-F5344CB8AC3E}">
        <p14:creationId xmlns:p14="http://schemas.microsoft.com/office/powerpoint/2010/main" val="971688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E762619-2270-461D-8019-923CC4DAB003}"/>
              </a:ext>
            </a:extLst>
          </p:cNvPr>
          <p:cNvSpPr>
            <a:spLocks noGrp="1"/>
          </p:cNvSpPr>
          <p:nvPr>
            <p:ph type="dt" sz="half" idx="10"/>
          </p:nvPr>
        </p:nvSpPr>
        <p:spPr/>
        <p:txBody>
          <a:bodyPr/>
          <a:lstStyle/>
          <a:p>
            <a:fld id="{66C770FA-5E5F-410F-A01E-3BE133E72D2C}" type="datetimeFigureOut">
              <a:rPr lang="en-US" smtClean="0"/>
              <a:t>4/24/2021</a:t>
            </a:fld>
            <a:endParaRPr lang="en-US" dirty="0"/>
          </a:p>
        </p:txBody>
      </p:sp>
      <p:sp>
        <p:nvSpPr>
          <p:cNvPr id="3" name="Footer Placeholder 2">
            <a:extLst>
              <a:ext uri="{FF2B5EF4-FFF2-40B4-BE49-F238E27FC236}">
                <a16:creationId xmlns:a16="http://schemas.microsoft.com/office/drawing/2014/main" id="{AC854AF5-4F18-401F-A545-F1D25E382445}"/>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D53BBB1-4A7E-4F99-9269-C7524F0368BD}"/>
              </a:ext>
            </a:extLst>
          </p:cNvPr>
          <p:cNvSpPr>
            <a:spLocks noGrp="1"/>
          </p:cNvSpPr>
          <p:nvPr>
            <p:ph type="sldNum" sz="quarter" idx="12"/>
          </p:nvPr>
        </p:nvSpPr>
        <p:spPr/>
        <p:txBody>
          <a:bodyPr/>
          <a:lstStyle/>
          <a:p>
            <a:fld id="{A5F05842-009E-4AC1-BC3D-26EAB2D38635}" type="slidenum">
              <a:rPr lang="en-US" smtClean="0"/>
              <a:t>‹#›</a:t>
            </a:fld>
            <a:endParaRPr lang="en-US" dirty="0"/>
          </a:p>
        </p:txBody>
      </p:sp>
    </p:spTree>
    <p:extLst>
      <p:ext uri="{BB962C8B-B14F-4D97-AF65-F5344CB8AC3E}">
        <p14:creationId xmlns:p14="http://schemas.microsoft.com/office/powerpoint/2010/main" val="2776241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62773-9ADE-4EE7-9D29-37E55F7640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F8FCCF4-F351-4F29-870B-913C511EE80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2789036-3129-4B1D-B32C-003BBDE7F5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AFDAB4D-25E7-4C90-8C96-CB84279A9BEF}"/>
              </a:ext>
            </a:extLst>
          </p:cNvPr>
          <p:cNvSpPr>
            <a:spLocks noGrp="1"/>
          </p:cNvSpPr>
          <p:nvPr>
            <p:ph type="dt" sz="half" idx="10"/>
          </p:nvPr>
        </p:nvSpPr>
        <p:spPr/>
        <p:txBody>
          <a:bodyPr/>
          <a:lstStyle/>
          <a:p>
            <a:fld id="{66C770FA-5E5F-410F-A01E-3BE133E72D2C}" type="datetimeFigureOut">
              <a:rPr lang="en-US" smtClean="0"/>
              <a:t>4/24/2021</a:t>
            </a:fld>
            <a:endParaRPr lang="en-US" dirty="0"/>
          </a:p>
        </p:txBody>
      </p:sp>
      <p:sp>
        <p:nvSpPr>
          <p:cNvPr id="6" name="Footer Placeholder 5">
            <a:extLst>
              <a:ext uri="{FF2B5EF4-FFF2-40B4-BE49-F238E27FC236}">
                <a16:creationId xmlns:a16="http://schemas.microsoft.com/office/drawing/2014/main" id="{B9F29FB5-B55A-4E16-AA9B-8003AB8640A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C4D53FF-630C-484B-B454-1E9E255B4A99}"/>
              </a:ext>
            </a:extLst>
          </p:cNvPr>
          <p:cNvSpPr>
            <a:spLocks noGrp="1"/>
          </p:cNvSpPr>
          <p:nvPr>
            <p:ph type="sldNum" sz="quarter" idx="12"/>
          </p:nvPr>
        </p:nvSpPr>
        <p:spPr/>
        <p:txBody>
          <a:bodyPr/>
          <a:lstStyle/>
          <a:p>
            <a:fld id="{A5F05842-009E-4AC1-BC3D-26EAB2D38635}" type="slidenum">
              <a:rPr lang="en-US" smtClean="0"/>
              <a:t>‹#›</a:t>
            </a:fld>
            <a:endParaRPr lang="en-US" dirty="0"/>
          </a:p>
        </p:txBody>
      </p:sp>
    </p:spTree>
    <p:extLst>
      <p:ext uri="{BB962C8B-B14F-4D97-AF65-F5344CB8AC3E}">
        <p14:creationId xmlns:p14="http://schemas.microsoft.com/office/powerpoint/2010/main" val="3684435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CB9EE-EB63-468C-865B-E527067916F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A5358C8-DEA6-425B-BB31-4461993A17A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356DF252-2619-4FC9-AA12-5603D1F5F8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8AAEF47-6B3E-4352-927D-FD9F5C96DEAD}"/>
              </a:ext>
            </a:extLst>
          </p:cNvPr>
          <p:cNvSpPr>
            <a:spLocks noGrp="1"/>
          </p:cNvSpPr>
          <p:nvPr>
            <p:ph type="dt" sz="half" idx="10"/>
          </p:nvPr>
        </p:nvSpPr>
        <p:spPr/>
        <p:txBody>
          <a:bodyPr/>
          <a:lstStyle/>
          <a:p>
            <a:fld id="{66C770FA-5E5F-410F-A01E-3BE133E72D2C}" type="datetimeFigureOut">
              <a:rPr lang="en-US" smtClean="0"/>
              <a:t>4/24/2021</a:t>
            </a:fld>
            <a:endParaRPr lang="en-US" dirty="0"/>
          </a:p>
        </p:txBody>
      </p:sp>
      <p:sp>
        <p:nvSpPr>
          <p:cNvPr id="6" name="Footer Placeholder 5">
            <a:extLst>
              <a:ext uri="{FF2B5EF4-FFF2-40B4-BE49-F238E27FC236}">
                <a16:creationId xmlns:a16="http://schemas.microsoft.com/office/drawing/2014/main" id="{1BC4B90D-F8ED-43CD-AAEB-629FB81AD72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A2FD3F6-0ABC-4C64-A97F-63ACA31BDF19}"/>
              </a:ext>
            </a:extLst>
          </p:cNvPr>
          <p:cNvSpPr>
            <a:spLocks noGrp="1"/>
          </p:cNvSpPr>
          <p:nvPr>
            <p:ph type="sldNum" sz="quarter" idx="12"/>
          </p:nvPr>
        </p:nvSpPr>
        <p:spPr/>
        <p:txBody>
          <a:bodyPr/>
          <a:lstStyle/>
          <a:p>
            <a:fld id="{A5F05842-009E-4AC1-BC3D-26EAB2D38635}" type="slidenum">
              <a:rPr lang="en-US" smtClean="0"/>
              <a:t>‹#›</a:t>
            </a:fld>
            <a:endParaRPr lang="en-US" dirty="0"/>
          </a:p>
        </p:txBody>
      </p:sp>
    </p:spTree>
    <p:extLst>
      <p:ext uri="{BB962C8B-B14F-4D97-AF65-F5344CB8AC3E}">
        <p14:creationId xmlns:p14="http://schemas.microsoft.com/office/powerpoint/2010/main" val="369583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A30AAC9-8A2C-42D4-A48F-91716DE7D49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F0B5A97-2B8C-47A9-8160-95810F62E6F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3309BF-6163-4484-8D6D-BF829F29C2F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C770FA-5E5F-410F-A01E-3BE133E72D2C}" type="datetimeFigureOut">
              <a:rPr lang="en-US" smtClean="0"/>
              <a:t>4/24/2021</a:t>
            </a:fld>
            <a:endParaRPr lang="en-US" dirty="0"/>
          </a:p>
        </p:txBody>
      </p:sp>
      <p:sp>
        <p:nvSpPr>
          <p:cNvPr id="5" name="Footer Placeholder 4">
            <a:extLst>
              <a:ext uri="{FF2B5EF4-FFF2-40B4-BE49-F238E27FC236}">
                <a16:creationId xmlns:a16="http://schemas.microsoft.com/office/drawing/2014/main" id="{2E6E11DD-60C6-4EAC-AEB5-103EEFC03D2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376F8C06-6586-4DC7-87F6-433C8E9C46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F05842-009E-4AC1-BC3D-26EAB2D38635}" type="slidenum">
              <a:rPr lang="en-US" smtClean="0"/>
              <a:t>‹#›</a:t>
            </a:fld>
            <a:endParaRPr lang="en-US" dirty="0"/>
          </a:p>
        </p:txBody>
      </p:sp>
    </p:spTree>
    <p:extLst>
      <p:ext uri="{BB962C8B-B14F-4D97-AF65-F5344CB8AC3E}">
        <p14:creationId xmlns:p14="http://schemas.microsoft.com/office/powerpoint/2010/main" val="37870518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90B4D2-3AFA-468C-974E-4C7ACA78FDCA}"/>
              </a:ext>
            </a:extLst>
          </p:cNvPr>
          <p:cNvSpPr>
            <a:spLocks noGrp="1"/>
          </p:cNvSpPr>
          <p:nvPr>
            <p:ph type="ctrTitle"/>
          </p:nvPr>
        </p:nvSpPr>
        <p:spPr>
          <a:xfrm>
            <a:off x="821635" y="2372139"/>
            <a:ext cx="10721008" cy="1512557"/>
          </a:xfrm>
        </p:spPr>
        <p:txBody>
          <a:bodyPr>
            <a:normAutofit/>
          </a:bodyPr>
          <a:lstStyle/>
          <a:p>
            <a:r>
              <a:rPr lang="en-US" b="1" dirty="0"/>
              <a:t>  is for Well-defined Programs</a:t>
            </a:r>
          </a:p>
        </p:txBody>
      </p:sp>
      <p:pic>
        <p:nvPicPr>
          <p:cNvPr id="4" name="Picture 2">
            <a:extLst>
              <a:ext uri="{FF2B5EF4-FFF2-40B4-BE49-F238E27FC236}">
                <a16:creationId xmlns:a16="http://schemas.microsoft.com/office/drawing/2014/main" id="{4CD102D8-348B-445F-ADBC-B1DF35FE8BE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61206" t="15132" r="31903" b="75249"/>
          <a:stretch>
            <a:fillRect/>
          </a:stretch>
        </p:blipFill>
        <p:spPr bwMode="auto">
          <a:xfrm>
            <a:off x="821635" y="2168838"/>
            <a:ext cx="1232452" cy="151255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5" name="Picture 4" descr="Picture">
            <a:extLst>
              <a:ext uri="{FF2B5EF4-FFF2-40B4-BE49-F238E27FC236}">
                <a16:creationId xmlns:a16="http://schemas.microsoft.com/office/drawing/2014/main" id="{5E61375E-F6BC-41F6-89F1-B71354204BE2}"/>
              </a:ext>
            </a:extLst>
          </p:cNvPr>
          <p:cNvPicPr/>
          <p:nvPr/>
        </p:nvPicPr>
        <p:blipFill rotWithShape="1">
          <a:blip r:embed="rId4">
            <a:extLst>
              <a:ext uri="{28A0092B-C50C-407E-A947-70E740481C1C}">
                <a14:useLocalDpi xmlns:a14="http://schemas.microsoft.com/office/drawing/2010/main" val="0"/>
              </a:ext>
            </a:extLst>
          </a:blip>
          <a:srcRect l="48571" b="27036"/>
          <a:stretch/>
        </p:blipFill>
        <p:spPr bwMode="auto">
          <a:xfrm>
            <a:off x="8834506" y="186566"/>
            <a:ext cx="3136900" cy="73342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0433530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33002-DE12-4C44-BE3D-7DE355493BD1}"/>
              </a:ext>
            </a:extLst>
          </p:cNvPr>
          <p:cNvSpPr>
            <a:spLocks noGrp="1"/>
          </p:cNvSpPr>
          <p:nvPr>
            <p:ph type="title"/>
          </p:nvPr>
        </p:nvSpPr>
        <p:spPr>
          <a:xfrm>
            <a:off x="628650" y="531812"/>
            <a:ext cx="10515600" cy="2449927"/>
          </a:xfrm>
        </p:spPr>
        <p:txBody>
          <a:bodyPr>
            <a:normAutofit/>
          </a:bodyPr>
          <a:lstStyle/>
          <a:p>
            <a:pPr algn="ctr"/>
            <a:br>
              <a:rPr lang="en-US" b="1" dirty="0"/>
            </a:br>
            <a:br>
              <a:rPr lang="en-US" b="1" dirty="0"/>
            </a:br>
            <a:r>
              <a:rPr lang="en-US" b="1" dirty="0"/>
              <a:t>is for Well-defined Programs</a:t>
            </a:r>
          </a:p>
        </p:txBody>
      </p:sp>
      <p:sp>
        <p:nvSpPr>
          <p:cNvPr id="3" name="Content Placeholder 2">
            <a:extLst>
              <a:ext uri="{FF2B5EF4-FFF2-40B4-BE49-F238E27FC236}">
                <a16:creationId xmlns:a16="http://schemas.microsoft.com/office/drawing/2014/main" id="{80C9D5FB-1865-4AD0-B9F5-A947B493CE92}"/>
              </a:ext>
            </a:extLst>
          </p:cNvPr>
          <p:cNvSpPr>
            <a:spLocks noGrp="1"/>
          </p:cNvSpPr>
          <p:nvPr>
            <p:ph idx="1"/>
          </p:nvPr>
        </p:nvSpPr>
        <p:spPr>
          <a:xfrm>
            <a:off x="838200" y="1590865"/>
            <a:ext cx="10515600" cy="2693366"/>
          </a:xfrm>
        </p:spPr>
        <p:txBody>
          <a:bodyPr>
            <a:normAutofit fontScale="92500" lnSpcReduction="20000"/>
          </a:bodyPr>
          <a:lstStyle/>
          <a:p>
            <a:pPr marL="0" indent="0" algn="ctr">
              <a:buNone/>
            </a:pPr>
            <a:endParaRPr lang="en-US" dirty="0"/>
          </a:p>
          <a:p>
            <a:pPr marL="0" indent="0" algn="ctr">
              <a:buNone/>
            </a:pPr>
            <a:endParaRPr lang="en-US" b="1" dirty="0"/>
          </a:p>
          <a:p>
            <a:pPr marL="0" indent="0" algn="ctr">
              <a:buNone/>
            </a:pPr>
            <a:endParaRPr lang="en-US" sz="8000" dirty="0"/>
          </a:p>
          <a:p>
            <a:pPr marL="0" indent="0" algn="ctr">
              <a:buNone/>
            </a:pPr>
            <a:r>
              <a:rPr lang="en-US" sz="8000" dirty="0"/>
              <a:t>Thank You </a:t>
            </a:r>
          </a:p>
          <a:p>
            <a:pPr marL="0" indent="0" algn="ctr">
              <a:buNone/>
            </a:pPr>
            <a:endParaRPr lang="en-US" sz="8000" dirty="0"/>
          </a:p>
        </p:txBody>
      </p:sp>
      <p:pic>
        <p:nvPicPr>
          <p:cNvPr id="2050" name="Picture 2">
            <a:extLst>
              <a:ext uri="{FF2B5EF4-FFF2-40B4-BE49-F238E27FC236}">
                <a16:creationId xmlns:a16="http://schemas.microsoft.com/office/drawing/2014/main" id="{86323109-D711-46A7-9413-BDA987B1725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61206" t="15132" r="31903" b="75249"/>
          <a:stretch>
            <a:fillRect/>
          </a:stretch>
        </p:blipFill>
        <p:spPr bwMode="auto">
          <a:xfrm>
            <a:off x="1537253" y="1077480"/>
            <a:ext cx="1219200" cy="149629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5" name="Picture 4" descr="Picture">
            <a:extLst>
              <a:ext uri="{FF2B5EF4-FFF2-40B4-BE49-F238E27FC236}">
                <a16:creationId xmlns:a16="http://schemas.microsoft.com/office/drawing/2014/main" id="{AE167281-3624-40D6-82B9-7ABE1791CF72}"/>
              </a:ext>
            </a:extLst>
          </p:cNvPr>
          <p:cNvPicPr/>
          <p:nvPr/>
        </p:nvPicPr>
        <p:blipFill rotWithShape="1">
          <a:blip r:embed="rId4">
            <a:extLst>
              <a:ext uri="{28A0092B-C50C-407E-A947-70E740481C1C}">
                <a14:useLocalDpi xmlns:a14="http://schemas.microsoft.com/office/drawing/2010/main" val="0"/>
              </a:ext>
            </a:extLst>
          </a:blip>
          <a:srcRect l="48571" b="27036"/>
          <a:stretch/>
        </p:blipFill>
        <p:spPr bwMode="auto">
          <a:xfrm>
            <a:off x="8834506" y="186566"/>
            <a:ext cx="3136900" cy="733425"/>
          </a:xfrm>
          <a:prstGeom prst="rect">
            <a:avLst/>
          </a:prstGeom>
          <a:noFill/>
          <a:ln>
            <a:noFill/>
          </a:ln>
          <a:extLst>
            <a:ext uri="{53640926-AAD7-44D8-BBD7-CCE9431645EC}">
              <a14:shadowObscured xmlns:a14="http://schemas.microsoft.com/office/drawing/2010/main"/>
            </a:ext>
          </a:extLst>
        </p:spPr>
      </p:pic>
      <p:pic>
        <p:nvPicPr>
          <p:cNvPr id="8" name="Picture 7">
            <a:extLst>
              <a:ext uri="{FF2B5EF4-FFF2-40B4-BE49-F238E27FC236}">
                <a16:creationId xmlns:a16="http://schemas.microsoft.com/office/drawing/2014/main" id="{BE74FC79-163E-46DD-BECF-074D87C6A5FA}"/>
              </a:ext>
            </a:extLst>
          </p:cNvPr>
          <p:cNvPicPr/>
          <p:nvPr/>
        </p:nvPicPr>
        <p:blipFill>
          <a:blip r:embed="rId5">
            <a:extLst>
              <a:ext uri="{28A0092B-C50C-407E-A947-70E740481C1C}">
                <a14:useLocalDpi xmlns:a14="http://schemas.microsoft.com/office/drawing/2010/main" val="0"/>
              </a:ext>
            </a:extLst>
          </a:blip>
          <a:stretch>
            <a:fillRect/>
          </a:stretch>
        </p:blipFill>
        <p:spPr>
          <a:xfrm>
            <a:off x="4672012" y="4419410"/>
            <a:ext cx="2775710" cy="1906778"/>
          </a:xfrm>
          <a:prstGeom prst="rect">
            <a:avLst/>
          </a:prstGeom>
        </p:spPr>
      </p:pic>
    </p:spTree>
    <p:extLst>
      <p:ext uri="{BB962C8B-B14F-4D97-AF65-F5344CB8AC3E}">
        <p14:creationId xmlns:p14="http://schemas.microsoft.com/office/powerpoint/2010/main" val="6395304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33CC7-3C3B-4ED2-B0C4-ED4639E16FA0}"/>
              </a:ext>
            </a:extLst>
          </p:cNvPr>
          <p:cNvSpPr>
            <a:spLocks noGrp="1"/>
          </p:cNvSpPr>
          <p:nvPr>
            <p:ph type="title"/>
          </p:nvPr>
        </p:nvSpPr>
        <p:spPr/>
        <p:txBody>
          <a:bodyPr/>
          <a:lstStyle/>
          <a:p>
            <a:r>
              <a:rPr lang="en-US" b="1" dirty="0"/>
              <a:t>Guidelines</a:t>
            </a:r>
          </a:p>
        </p:txBody>
      </p:sp>
      <p:sp>
        <p:nvSpPr>
          <p:cNvPr id="3" name="Content Placeholder 2">
            <a:extLst>
              <a:ext uri="{FF2B5EF4-FFF2-40B4-BE49-F238E27FC236}">
                <a16:creationId xmlns:a16="http://schemas.microsoft.com/office/drawing/2014/main" id="{004136DE-99A9-4EE8-BA02-F0F62CD38FFF}"/>
              </a:ext>
            </a:extLst>
          </p:cNvPr>
          <p:cNvSpPr>
            <a:spLocks noGrp="1"/>
          </p:cNvSpPr>
          <p:nvPr>
            <p:ph idx="1"/>
          </p:nvPr>
        </p:nvSpPr>
        <p:spPr/>
        <p:txBody>
          <a:bodyPr/>
          <a:lstStyle/>
          <a:p>
            <a:r>
              <a:rPr lang="en-US" dirty="0"/>
              <a:t>Remember you need four well-defined programs each year</a:t>
            </a:r>
          </a:p>
          <a:p>
            <a:r>
              <a:rPr lang="en-US" dirty="0"/>
              <a:t>Elected Official – Invite someone who holds an elected office</a:t>
            </a:r>
          </a:p>
          <a:p>
            <a:r>
              <a:rPr lang="en-US" dirty="0"/>
              <a:t>Invite your NC state president and regional director to present</a:t>
            </a:r>
          </a:p>
          <a:p>
            <a:r>
              <a:rPr lang="en-US" dirty="0"/>
              <a:t>Choose programs that will benefit or assist your chapter</a:t>
            </a:r>
          </a:p>
          <a:p>
            <a:r>
              <a:rPr lang="en-US" dirty="0"/>
              <a:t>Choose speakers who have special talents and are interesting</a:t>
            </a:r>
          </a:p>
          <a:p>
            <a:r>
              <a:rPr lang="en-US" dirty="0"/>
              <a:t>Choose your topics with your executive board a year in advance</a:t>
            </a:r>
          </a:p>
          <a:p>
            <a:r>
              <a:rPr lang="en-US" dirty="0"/>
              <a:t>Set your calendar and remind your members what’s coming up</a:t>
            </a:r>
          </a:p>
          <a:p>
            <a:r>
              <a:rPr lang="en-US" dirty="0"/>
              <a:t>Invite your speaker months in advance then double check the date</a:t>
            </a:r>
          </a:p>
          <a:p>
            <a:endParaRPr lang="en-US" dirty="0"/>
          </a:p>
          <a:p>
            <a:endParaRPr lang="en-US" dirty="0"/>
          </a:p>
        </p:txBody>
      </p:sp>
      <p:pic>
        <p:nvPicPr>
          <p:cNvPr id="4" name="Picture 3" descr="Picture">
            <a:extLst>
              <a:ext uri="{FF2B5EF4-FFF2-40B4-BE49-F238E27FC236}">
                <a16:creationId xmlns:a16="http://schemas.microsoft.com/office/drawing/2014/main" id="{0A565245-2A18-401D-B3A7-7205F3B2D9E6}"/>
              </a:ext>
            </a:extLst>
          </p:cNvPr>
          <p:cNvPicPr/>
          <p:nvPr/>
        </p:nvPicPr>
        <p:blipFill rotWithShape="1">
          <a:blip r:embed="rId3">
            <a:extLst>
              <a:ext uri="{28A0092B-C50C-407E-A947-70E740481C1C}">
                <a14:useLocalDpi xmlns:a14="http://schemas.microsoft.com/office/drawing/2010/main" val="0"/>
              </a:ext>
            </a:extLst>
          </a:blip>
          <a:srcRect l="48571" b="27036"/>
          <a:stretch/>
        </p:blipFill>
        <p:spPr bwMode="auto">
          <a:xfrm>
            <a:off x="8834506" y="186566"/>
            <a:ext cx="3136900" cy="73342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0088069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25AB4-A18D-4476-B9E7-7D6A47AF9F5A}"/>
              </a:ext>
            </a:extLst>
          </p:cNvPr>
          <p:cNvSpPr>
            <a:spLocks noGrp="1"/>
          </p:cNvSpPr>
          <p:nvPr>
            <p:ph type="title"/>
          </p:nvPr>
        </p:nvSpPr>
        <p:spPr>
          <a:xfrm>
            <a:off x="838200" y="636103"/>
            <a:ext cx="10515600" cy="1590261"/>
          </a:xfrm>
        </p:spPr>
        <p:txBody>
          <a:bodyPr/>
          <a:lstStyle/>
          <a:p>
            <a:r>
              <a:rPr lang="en-US" b="1" dirty="0"/>
              <a:t>Programs That Promote Leadership</a:t>
            </a:r>
          </a:p>
        </p:txBody>
      </p:sp>
      <p:sp>
        <p:nvSpPr>
          <p:cNvPr id="3" name="Content Placeholder 2">
            <a:extLst>
              <a:ext uri="{FF2B5EF4-FFF2-40B4-BE49-F238E27FC236}">
                <a16:creationId xmlns:a16="http://schemas.microsoft.com/office/drawing/2014/main" id="{4A6ACD0E-AE41-4722-9819-0D7ABB0B740F}"/>
              </a:ext>
            </a:extLst>
          </p:cNvPr>
          <p:cNvSpPr>
            <a:spLocks noGrp="1"/>
          </p:cNvSpPr>
          <p:nvPr>
            <p:ph idx="1"/>
          </p:nvPr>
        </p:nvSpPr>
        <p:spPr>
          <a:xfrm>
            <a:off x="838200" y="1825625"/>
            <a:ext cx="10515600" cy="4787210"/>
          </a:xfrm>
        </p:spPr>
        <p:txBody>
          <a:bodyPr/>
          <a:lstStyle/>
          <a:p>
            <a:r>
              <a:rPr lang="en-US" dirty="0"/>
              <a:t>Member Presentations </a:t>
            </a:r>
          </a:p>
          <a:p>
            <a:pPr lvl="1"/>
            <a:r>
              <a:rPr lang="en-US" dirty="0"/>
              <a:t>Teacher of the Year</a:t>
            </a:r>
          </a:p>
          <a:p>
            <a:pPr lvl="1"/>
            <a:r>
              <a:rPr lang="en-US" dirty="0"/>
              <a:t>Principal of the Year</a:t>
            </a:r>
          </a:p>
          <a:p>
            <a:r>
              <a:rPr lang="en-US" dirty="0"/>
              <a:t>Special Recognition – Sanford Award, Regional TOY, NC State TOY, etc.</a:t>
            </a:r>
          </a:p>
          <a:p>
            <a:r>
              <a:rPr lang="en-US" dirty="0"/>
              <a:t>Regional Director Presentation</a:t>
            </a:r>
          </a:p>
          <a:p>
            <a:r>
              <a:rPr lang="en-US" dirty="0"/>
              <a:t>President of NC DKG Presentation</a:t>
            </a:r>
          </a:p>
          <a:p>
            <a:r>
              <a:rPr lang="en-US" dirty="0"/>
              <a:t>Elected Official Presentation (Board of Education)</a:t>
            </a:r>
          </a:p>
          <a:p>
            <a:r>
              <a:rPr lang="en-US" dirty="0"/>
              <a:t>Celebrate Rising Stars, Golden Keys, Founders, etc. Special Presentations (Heart of the Chapter, Treasured Roses)</a:t>
            </a:r>
          </a:p>
          <a:p>
            <a:r>
              <a:rPr lang="en-US" dirty="0"/>
              <a:t>?</a:t>
            </a:r>
          </a:p>
        </p:txBody>
      </p:sp>
      <p:pic>
        <p:nvPicPr>
          <p:cNvPr id="4" name="Picture 3" descr="Picture">
            <a:extLst>
              <a:ext uri="{FF2B5EF4-FFF2-40B4-BE49-F238E27FC236}">
                <a16:creationId xmlns:a16="http://schemas.microsoft.com/office/drawing/2014/main" id="{374BF43D-0B9D-4DAF-807E-E749E987653B}"/>
              </a:ext>
            </a:extLst>
          </p:cNvPr>
          <p:cNvPicPr/>
          <p:nvPr/>
        </p:nvPicPr>
        <p:blipFill rotWithShape="1">
          <a:blip r:embed="rId3">
            <a:extLst>
              <a:ext uri="{28A0092B-C50C-407E-A947-70E740481C1C}">
                <a14:useLocalDpi xmlns:a14="http://schemas.microsoft.com/office/drawing/2010/main" val="0"/>
              </a:ext>
            </a:extLst>
          </a:blip>
          <a:srcRect l="48571" b="27036"/>
          <a:stretch/>
        </p:blipFill>
        <p:spPr bwMode="auto">
          <a:xfrm>
            <a:off x="8834506" y="186566"/>
            <a:ext cx="3136900" cy="73342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476107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D5EF8F-6552-4675-ABCC-A8A2F0FA0CA6}"/>
              </a:ext>
            </a:extLst>
          </p:cNvPr>
          <p:cNvSpPr>
            <a:spLocks noGrp="1"/>
          </p:cNvSpPr>
          <p:nvPr>
            <p:ph type="title"/>
          </p:nvPr>
        </p:nvSpPr>
        <p:spPr>
          <a:xfrm>
            <a:off x="838200" y="967409"/>
            <a:ext cx="10515600" cy="1524000"/>
          </a:xfrm>
        </p:spPr>
        <p:txBody>
          <a:bodyPr>
            <a:normAutofit fontScale="90000"/>
          </a:bodyPr>
          <a:lstStyle/>
          <a:p>
            <a:br>
              <a:rPr lang="en-US" dirty="0"/>
            </a:br>
            <a:r>
              <a:rPr lang="en-US" b="1" dirty="0"/>
              <a:t>Programs That Encourage and Promote Personal and Professional Growth</a:t>
            </a:r>
          </a:p>
        </p:txBody>
      </p:sp>
      <p:sp>
        <p:nvSpPr>
          <p:cNvPr id="3" name="Content Placeholder 2">
            <a:extLst>
              <a:ext uri="{FF2B5EF4-FFF2-40B4-BE49-F238E27FC236}">
                <a16:creationId xmlns:a16="http://schemas.microsoft.com/office/drawing/2014/main" id="{767CF01E-2799-4012-B012-58A9CE66E76E}"/>
              </a:ext>
            </a:extLst>
          </p:cNvPr>
          <p:cNvSpPr>
            <a:spLocks noGrp="1"/>
          </p:cNvSpPr>
          <p:nvPr>
            <p:ph idx="1"/>
          </p:nvPr>
        </p:nvSpPr>
        <p:spPr>
          <a:xfrm>
            <a:off x="838200" y="2690191"/>
            <a:ext cx="10515600" cy="3486772"/>
          </a:xfrm>
        </p:spPr>
        <p:txBody>
          <a:bodyPr/>
          <a:lstStyle/>
          <a:p>
            <a:endParaRPr lang="en-US" dirty="0"/>
          </a:p>
          <a:p>
            <a:r>
              <a:rPr lang="en-US" dirty="0"/>
              <a:t>Recognition of TOY, NBCT, POY, DKG Longevity Milestone yrs. 25+</a:t>
            </a:r>
          </a:p>
          <a:p>
            <a:r>
              <a:rPr lang="en-US" dirty="0"/>
              <a:t>Member Talent Show (Showcase and display of talents)</a:t>
            </a:r>
          </a:p>
          <a:p>
            <a:r>
              <a:rPr lang="en-US" dirty="0"/>
              <a:t>Program on International Art Gallery encouraging members to submit</a:t>
            </a:r>
          </a:p>
          <a:p>
            <a:r>
              <a:rPr lang="en-US" dirty="0"/>
              <a:t>Celebrate and recognize professional growth of members</a:t>
            </a:r>
          </a:p>
          <a:p>
            <a:r>
              <a:rPr lang="en-US" dirty="0"/>
              <a:t>?</a:t>
            </a:r>
          </a:p>
          <a:p>
            <a:endParaRPr lang="en-US" dirty="0"/>
          </a:p>
          <a:p>
            <a:endParaRPr lang="en-US" dirty="0"/>
          </a:p>
        </p:txBody>
      </p:sp>
      <p:pic>
        <p:nvPicPr>
          <p:cNvPr id="4" name="Picture 3" descr="Picture">
            <a:extLst>
              <a:ext uri="{FF2B5EF4-FFF2-40B4-BE49-F238E27FC236}">
                <a16:creationId xmlns:a16="http://schemas.microsoft.com/office/drawing/2014/main" id="{99EDC9F3-8B3C-4DD0-A147-6E6A0029AB42}"/>
              </a:ext>
            </a:extLst>
          </p:cNvPr>
          <p:cNvPicPr/>
          <p:nvPr/>
        </p:nvPicPr>
        <p:blipFill rotWithShape="1">
          <a:blip r:embed="rId3">
            <a:extLst>
              <a:ext uri="{28A0092B-C50C-407E-A947-70E740481C1C}">
                <a14:useLocalDpi xmlns:a14="http://schemas.microsoft.com/office/drawing/2010/main" val="0"/>
              </a:ext>
            </a:extLst>
          </a:blip>
          <a:srcRect l="48571" b="27036"/>
          <a:stretch/>
        </p:blipFill>
        <p:spPr bwMode="auto">
          <a:xfrm>
            <a:off x="8834506" y="186566"/>
            <a:ext cx="3136900" cy="73342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4309827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30684-F3BF-4583-A380-7F974079E3D7}"/>
              </a:ext>
            </a:extLst>
          </p:cNvPr>
          <p:cNvSpPr>
            <a:spLocks noGrp="1"/>
          </p:cNvSpPr>
          <p:nvPr>
            <p:ph type="title"/>
          </p:nvPr>
        </p:nvSpPr>
        <p:spPr>
          <a:xfrm>
            <a:off x="838200" y="622851"/>
            <a:ext cx="10515600" cy="1444487"/>
          </a:xfrm>
        </p:spPr>
        <p:txBody>
          <a:bodyPr/>
          <a:lstStyle/>
          <a:p>
            <a:r>
              <a:rPr lang="en-US" b="1" dirty="0"/>
              <a:t>Program to Enhance Global Awareness</a:t>
            </a:r>
          </a:p>
        </p:txBody>
      </p:sp>
      <p:sp>
        <p:nvSpPr>
          <p:cNvPr id="3" name="Content Placeholder 2">
            <a:extLst>
              <a:ext uri="{FF2B5EF4-FFF2-40B4-BE49-F238E27FC236}">
                <a16:creationId xmlns:a16="http://schemas.microsoft.com/office/drawing/2014/main" id="{26B9B483-230C-40F0-AB40-F38856A41DC6}"/>
              </a:ext>
            </a:extLst>
          </p:cNvPr>
          <p:cNvSpPr>
            <a:spLocks noGrp="1"/>
          </p:cNvSpPr>
          <p:nvPr>
            <p:ph idx="1"/>
          </p:nvPr>
        </p:nvSpPr>
        <p:spPr>
          <a:xfrm>
            <a:off x="838200" y="1825625"/>
            <a:ext cx="10515600" cy="4667250"/>
          </a:xfrm>
        </p:spPr>
        <p:txBody>
          <a:bodyPr>
            <a:normAutofit lnSpcReduction="10000"/>
          </a:bodyPr>
          <a:lstStyle/>
          <a:p>
            <a:r>
              <a:rPr lang="en-US" dirty="0"/>
              <a:t>Schools for Africa</a:t>
            </a:r>
          </a:p>
          <a:p>
            <a:pPr lvl="1"/>
            <a:r>
              <a:rPr lang="en-US" dirty="0"/>
              <a:t>DKG International video</a:t>
            </a:r>
          </a:p>
          <a:p>
            <a:pPr lvl="1"/>
            <a:r>
              <a:rPr lang="en-US" dirty="0"/>
              <a:t>Speakers from Africa </a:t>
            </a:r>
          </a:p>
          <a:p>
            <a:r>
              <a:rPr lang="en-US" dirty="0"/>
              <a:t>Invite music students (JAM – Junior Appalachian Musicians) </a:t>
            </a:r>
          </a:p>
          <a:p>
            <a:r>
              <a:rPr lang="en-US" dirty="0"/>
              <a:t>Therapy dogs</a:t>
            </a:r>
          </a:p>
          <a:p>
            <a:r>
              <a:rPr lang="en-US" dirty="0"/>
              <a:t>Program “Passion for the Days Gone by” Celebrate the founding of the chapter</a:t>
            </a:r>
          </a:p>
          <a:p>
            <a:r>
              <a:rPr lang="en-US" dirty="0"/>
              <a:t>DKG in Different Countries (The Society has Members in 17 Countries)</a:t>
            </a:r>
          </a:p>
          <a:p>
            <a:r>
              <a:rPr lang="en-US" dirty="0"/>
              <a:t>The Value of Clean Water</a:t>
            </a:r>
          </a:p>
          <a:p>
            <a:r>
              <a:rPr lang="en-US" dirty="0"/>
              <a:t>?</a:t>
            </a:r>
          </a:p>
          <a:p>
            <a:pPr lvl="1"/>
            <a:endParaRPr lang="en-US" dirty="0"/>
          </a:p>
        </p:txBody>
      </p:sp>
      <p:pic>
        <p:nvPicPr>
          <p:cNvPr id="4" name="Picture 3" descr="Picture">
            <a:extLst>
              <a:ext uri="{FF2B5EF4-FFF2-40B4-BE49-F238E27FC236}">
                <a16:creationId xmlns:a16="http://schemas.microsoft.com/office/drawing/2014/main" id="{1DD8CE98-6F5E-4959-A170-D27752ED1A44}"/>
              </a:ext>
            </a:extLst>
          </p:cNvPr>
          <p:cNvPicPr/>
          <p:nvPr/>
        </p:nvPicPr>
        <p:blipFill rotWithShape="1">
          <a:blip r:embed="rId3">
            <a:extLst>
              <a:ext uri="{28A0092B-C50C-407E-A947-70E740481C1C}">
                <a14:useLocalDpi xmlns:a14="http://schemas.microsoft.com/office/drawing/2010/main" val="0"/>
              </a:ext>
            </a:extLst>
          </a:blip>
          <a:srcRect l="48571" b="27036"/>
          <a:stretch/>
        </p:blipFill>
        <p:spPr bwMode="auto">
          <a:xfrm>
            <a:off x="8834506" y="186566"/>
            <a:ext cx="3136900" cy="73342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7641254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2EE74-40AB-4810-9117-508F3AE12C59}"/>
              </a:ext>
            </a:extLst>
          </p:cNvPr>
          <p:cNvSpPr>
            <a:spLocks noGrp="1"/>
          </p:cNvSpPr>
          <p:nvPr>
            <p:ph type="title"/>
          </p:nvPr>
        </p:nvSpPr>
        <p:spPr>
          <a:xfrm>
            <a:off x="838200" y="728869"/>
            <a:ext cx="10515600" cy="1364973"/>
          </a:xfrm>
        </p:spPr>
        <p:txBody>
          <a:bodyPr/>
          <a:lstStyle/>
          <a:p>
            <a:r>
              <a:rPr lang="en-US" b="1" dirty="0"/>
              <a:t>Physical, Social and Emotional Welfare</a:t>
            </a:r>
          </a:p>
        </p:txBody>
      </p:sp>
      <p:sp>
        <p:nvSpPr>
          <p:cNvPr id="3" name="Content Placeholder 2">
            <a:extLst>
              <a:ext uri="{FF2B5EF4-FFF2-40B4-BE49-F238E27FC236}">
                <a16:creationId xmlns:a16="http://schemas.microsoft.com/office/drawing/2014/main" id="{4D52F0E5-1544-47F5-A7F5-73736D02C55A}"/>
              </a:ext>
            </a:extLst>
          </p:cNvPr>
          <p:cNvSpPr>
            <a:spLocks noGrp="1"/>
          </p:cNvSpPr>
          <p:nvPr>
            <p:ph idx="1"/>
          </p:nvPr>
        </p:nvSpPr>
        <p:spPr>
          <a:xfrm>
            <a:off x="838200" y="1825625"/>
            <a:ext cx="10515600" cy="4667250"/>
          </a:xfrm>
        </p:spPr>
        <p:txBody>
          <a:bodyPr>
            <a:normAutofit/>
          </a:bodyPr>
          <a:lstStyle/>
          <a:p>
            <a:r>
              <a:rPr lang="en-US" dirty="0"/>
              <a:t>NC DKG Website</a:t>
            </a:r>
          </a:p>
          <a:p>
            <a:r>
              <a:rPr lang="en-US" dirty="0"/>
              <a:t>International Website</a:t>
            </a:r>
          </a:p>
          <a:p>
            <a:r>
              <a:rPr lang="en-US" dirty="0"/>
              <a:t>Invite health professionals to speak about </a:t>
            </a:r>
          </a:p>
          <a:p>
            <a:pPr lvl="1"/>
            <a:r>
              <a:rPr lang="en-US" dirty="0"/>
              <a:t>Diabetes</a:t>
            </a:r>
          </a:p>
          <a:p>
            <a:pPr lvl="1"/>
            <a:r>
              <a:rPr lang="en-US" dirty="0"/>
              <a:t>Breast Cancer, Ovarian Cancer, other health concerns for your chapter</a:t>
            </a:r>
          </a:p>
          <a:p>
            <a:pPr lvl="2"/>
            <a:r>
              <a:rPr lang="en-US" dirty="0"/>
              <a:t>Jan. Cervical, Feb. Bile Duct/Gallbladder, Mar. Kidney &amp; Colon,  Apr. is National Cancer Control Month, May Bladder &amp; Melanoma, June National Cancer Survivors Day, August Lung, September Blood, Childhood Cancer &amp; Ovarian, Oct. Breast &amp; Liver, Nov. Lung </a:t>
            </a:r>
          </a:p>
          <a:p>
            <a:pPr lvl="1"/>
            <a:r>
              <a:rPr lang="en-US" dirty="0"/>
              <a:t>Dementia, Alzheimer, Long Term Care</a:t>
            </a:r>
          </a:p>
          <a:p>
            <a:pPr lvl="1"/>
            <a:r>
              <a:rPr lang="en-US" dirty="0"/>
              <a:t> Anxiety, Depression Support</a:t>
            </a:r>
          </a:p>
          <a:p>
            <a:r>
              <a:rPr lang="en-US" dirty="0"/>
              <a:t>?</a:t>
            </a:r>
          </a:p>
        </p:txBody>
      </p:sp>
      <p:pic>
        <p:nvPicPr>
          <p:cNvPr id="4" name="Picture 3" descr="Picture">
            <a:extLst>
              <a:ext uri="{FF2B5EF4-FFF2-40B4-BE49-F238E27FC236}">
                <a16:creationId xmlns:a16="http://schemas.microsoft.com/office/drawing/2014/main" id="{8B727B24-EF89-4D9A-BDC1-C5B2C2BFD614}"/>
              </a:ext>
            </a:extLst>
          </p:cNvPr>
          <p:cNvPicPr/>
          <p:nvPr/>
        </p:nvPicPr>
        <p:blipFill rotWithShape="1">
          <a:blip r:embed="rId3">
            <a:extLst>
              <a:ext uri="{28A0092B-C50C-407E-A947-70E740481C1C}">
                <a14:useLocalDpi xmlns:a14="http://schemas.microsoft.com/office/drawing/2010/main" val="0"/>
              </a:ext>
            </a:extLst>
          </a:blip>
          <a:srcRect l="48571" b="27036"/>
          <a:stretch/>
        </p:blipFill>
        <p:spPr bwMode="auto">
          <a:xfrm>
            <a:off x="8834506" y="186566"/>
            <a:ext cx="3136900" cy="73342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4384508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D23E32DA-3D84-43E7-8643-86734D1CFDBE}"/>
              </a:ext>
            </a:extLst>
          </p:cNvPr>
          <p:cNvPicPr>
            <a:picLocks noChangeAspect="1"/>
          </p:cNvPicPr>
          <p:nvPr/>
        </p:nvPicPr>
        <p:blipFill>
          <a:blip r:embed="rId3"/>
          <a:stretch>
            <a:fillRect/>
          </a:stretch>
        </p:blipFill>
        <p:spPr>
          <a:xfrm>
            <a:off x="1666407" y="0"/>
            <a:ext cx="8859185" cy="6857999"/>
          </a:xfrm>
          <a:prstGeom prst="rect">
            <a:avLst/>
          </a:prstGeom>
        </p:spPr>
      </p:pic>
    </p:spTree>
    <p:extLst>
      <p:ext uri="{BB962C8B-B14F-4D97-AF65-F5344CB8AC3E}">
        <p14:creationId xmlns:p14="http://schemas.microsoft.com/office/powerpoint/2010/main" val="14019793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8B956-DBBB-4CE4-9880-1CA62B5BFBC2}"/>
              </a:ext>
            </a:extLst>
          </p:cNvPr>
          <p:cNvSpPr>
            <a:spLocks noGrp="1"/>
          </p:cNvSpPr>
          <p:nvPr>
            <p:ph type="title"/>
          </p:nvPr>
        </p:nvSpPr>
        <p:spPr>
          <a:xfrm>
            <a:off x="838200" y="132523"/>
            <a:ext cx="10515600" cy="1205947"/>
          </a:xfrm>
        </p:spPr>
        <p:txBody>
          <a:bodyPr/>
          <a:lstStyle/>
          <a:p>
            <a:r>
              <a:rPr lang="en-US" b="1" dirty="0"/>
              <a:t>Community Needs</a:t>
            </a:r>
          </a:p>
        </p:txBody>
      </p:sp>
      <p:sp>
        <p:nvSpPr>
          <p:cNvPr id="3" name="Content Placeholder 2">
            <a:extLst>
              <a:ext uri="{FF2B5EF4-FFF2-40B4-BE49-F238E27FC236}">
                <a16:creationId xmlns:a16="http://schemas.microsoft.com/office/drawing/2014/main" id="{6A2474EE-B11C-4987-8349-FAFB3CAC7B8C}"/>
              </a:ext>
            </a:extLst>
          </p:cNvPr>
          <p:cNvSpPr>
            <a:spLocks noGrp="1"/>
          </p:cNvSpPr>
          <p:nvPr>
            <p:ph idx="1"/>
          </p:nvPr>
        </p:nvSpPr>
        <p:spPr>
          <a:xfrm>
            <a:off x="838200" y="1007165"/>
            <a:ext cx="10515600" cy="5850836"/>
          </a:xfrm>
        </p:spPr>
        <p:txBody>
          <a:bodyPr>
            <a:noAutofit/>
          </a:bodyPr>
          <a:lstStyle/>
          <a:p>
            <a:r>
              <a:rPr lang="en-US" dirty="0"/>
              <a:t>Pregnancy care centers</a:t>
            </a:r>
          </a:p>
          <a:p>
            <a:r>
              <a:rPr lang="en-US" dirty="0"/>
              <a:t>Food services for needy families</a:t>
            </a:r>
          </a:p>
          <a:p>
            <a:r>
              <a:rPr lang="en-US" dirty="0"/>
              <a:t>Literacy</a:t>
            </a:r>
          </a:p>
          <a:p>
            <a:pPr lvl="1"/>
            <a:r>
              <a:rPr lang="en-US" sz="2800" dirty="0"/>
              <a:t>Dolly Parton Imagination Library</a:t>
            </a:r>
          </a:p>
          <a:p>
            <a:pPr lvl="1"/>
            <a:r>
              <a:rPr lang="en-US" sz="2800" dirty="0"/>
              <a:t>Read Across America Week</a:t>
            </a:r>
          </a:p>
          <a:p>
            <a:pPr lvl="1"/>
            <a:r>
              <a:rPr lang="en-US" sz="2800" dirty="0"/>
              <a:t>Adult Education Support</a:t>
            </a:r>
          </a:p>
          <a:p>
            <a:pPr lvl="1"/>
            <a:r>
              <a:rPr lang="en-US" sz="2800" dirty="0"/>
              <a:t>Tutoring</a:t>
            </a:r>
          </a:p>
          <a:p>
            <a:r>
              <a:rPr lang="en-US" dirty="0"/>
              <a:t>Health needs of the community/hospice/assisted living, senior centers, etc.</a:t>
            </a:r>
          </a:p>
          <a:p>
            <a:r>
              <a:rPr lang="en-US" dirty="0"/>
              <a:t>Guardian Ad Litem</a:t>
            </a:r>
          </a:p>
          <a:p>
            <a:r>
              <a:rPr lang="en-US" dirty="0"/>
              <a:t>Children’s  Homes</a:t>
            </a:r>
          </a:p>
          <a:p>
            <a:r>
              <a:rPr lang="en-US" dirty="0"/>
              <a:t>?</a:t>
            </a:r>
          </a:p>
          <a:p>
            <a:pPr lvl="1"/>
            <a:endParaRPr lang="en-US" sz="2800" dirty="0"/>
          </a:p>
          <a:p>
            <a:pPr lvl="1"/>
            <a:endParaRPr lang="en-US" sz="2800" dirty="0"/>
          </a:p>
          <a:p>
            <a:pPr lvl="1"/>
            <a:endParaRPr lang="en-US" sz="2800" dirty="0"/>
          </a:p>
          <a:p>
            <a:pPr marL="0" indent="0">
              <a:buNone/>
            </a:pPr>
            <a:r>
              <a:rPr lang="en-US" dirty="0"/>
              <a:t>	</a:t>
            </a:r>
          </a:p>
          <a:p>
            <a:endParaRPr lang="en-US" dirty="0"/>
          </a:p>
        </p:txBody>
      </p:sp>
      <p:pic>
        <p:nvPicPr>
          <p:cNvPr id="4" name="Picture 3" descr="Picture">
            <a:extLst>
              <a:ext uri="{FF2B5EF4-FFF2-40B4-BE49-F238E27FC236}">
                <a16:creationId xmlns:a16="http://schemas.microsoft.com/office/drawing/2014/main" id="{0222EA65-3590-419F-9515-2C628BEC2F20}"/>
              </a:ext>
            </a:extLst>
          </p:cNvPr>
          <p:cNvPicPr/>
          <p:nvPr/>
        </p:nvPicPr>
        <p:blipFill rotWithShape="1">
          <a:blip r:embed="rId3">
            <a:extLst>
              <a:ext uri="{28A0092B-C50C-407E-A947-70E740481C1C}">
                <a14:useLocalDpi xmlns:a14="http://schemas.microsoft.com/office/drawing/2010/main" val="0"/>
              </a:ext>
            </a:extLst>
          </a:blip>
          <a:srcRect l="48571" b="27036"/>
          <a:stretch/>
        </p:blipFill>
        <p:spPr bwMode="auto">
          <a:xfrm>
            <a:off x="8834506" y="186566"/>
            <a:ext cx="3136900" cy="73342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7470982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0C372-F7A6-4FE5-89A1-455C13368626}"/>
              </a:ext>
            </a:extLst>
          </p:cNvPr>
          <p:cNvSpPr>
            <a:spLocks noGrp="1"/>
          </p:cNvSpPr>
          <p:nvPr>
            <p:ph type="title"/>
          </p:nvPr>
        </p:nvSpPr>
        <p:spPr>
          <a:xfrm>
            <a:off x="862012" y="346075"/>
            <a:ext cx="10515600" cy="1325563"/>
          </a:xfrm>
        </p:spPr>
        <p:txBody>
          <a:bodyPr/>
          <a:lstStyle/>
          <a:p>
            <a:r>
              <a:rPr lang="en-US" b="1" dirty="0"/>
              <a:t>Member’s Safety</a:t>
            </a:r>
          </a:p>
        </p:txBody>
      </p:sp>
      <p:sp>
        <p:nvSpPr>
          <p:cNvPr id="3" name="Content Placeholder 2">
            <a:extLst>
              <a:ext uri="{FF2B5EF4-FFF2-40B4-BE49-F238E27FC236}">
                <a16:creationId xmlns:a16="http://schemas.microsoft.com/office/drawing/2014/main" id="{457EB131-1DBB-459E-A292-874CBCD3432D}"/>
              </a:ext>
            </a:extLst>
          </p:cNvPr>
          <p:cNvSpPr>
            <a:spLocks noGrp="1"/>
          </p:cNvSpPr>
          <p:nvPr>
            <p:ph idx="1"/>
          </p:nvPr>
        </p:nvSpPr>
        <p:spPr/>
        <p:txBody>
          <a:bodyPr>
            <a:normAutofit fontScale="92500" lnSpcReduction="10000"/>
          </a:bodyPr>
          <a:lstStyle/>
          <a:p>
            <a:r>
              <a:rPr lang="en-US" dirty="0"/>
              <a:t>Scams in the community</a:t>
            </a:r>
          </a:p>
          <a:p>
            <a:pPr lvl="1"/>
            <a:r>
              <a:rPr lang="en-US" dirty="0"/>
              <a:t>Elected Sheriff </a:t>
            </a:r>
          </a:p>
          <a:p>
            <a:pPr lvl="1"/>
            <a:r>
              <a:rPr lang="en-US" dirty="0"/>
              <a:t>Phishing attacks and prevention</a:t>
            </a:r>
          </a:p>
          <a:p>
            <a:pPr lvl="1"/>
            <a:r>
              <a:rPr lang="en-US" dirty="0"/>
              <a:t>Fraud scams</a:t>
            </a:r>
          </a:p>
          <a:p>
            <a:pPr lvl="1"/>
            <a:r>
              <a:rPr lang="en-US" dirty="0"/>
              <a:t>Senior scams</a:t>
            </a:r>
          </a:p>
          <a:p>
            <a:r>
              <a:rPr lang="en-US" dirty="0"/>
              <a:t>Children and Grandchildren Safety</a:t>
            </a:r>
          </a:p>
          <a:p>
            <a:pPr lvl="1"/>
            <a:r>
              <a:rPr lang="en-US" dirty="0"/>
              <a:t>Sex trafficking</a:t>
            </a:r>
          </a:p>
          <a:p>
            <a:pPr lvl="1"/>
            <a:r>
              <a:rPr lang="en-US" dirty="0"/>
              <a:t>Internet safety</a:t>
            </a:r>
          </a:p>
          <a:p>
            <a:r>
              <a:rPr lang="en-US" dirty="0"/>
              <a:t>Highway safety for women</a:t>
            </a:r>
          </a:p>
          <a:p>
            <a:r>
              <a:rPr lang="en-US" dirty="0"/>
              <a:t>Preventing falls – home safety</a:t>
            </a:r>
          </a:p>
          <a:p>
            <a:r>
              <a:rPr lang="en-US" dirty="0"/>
              <a:t>?</a:t>
            </a:r>
          </a:p>
          <a:p>
            <a:pPr lvl="2"/>
            <a:endParaRPr lang="en-US" dirty="0"/>
          </a:p>
        </p:txBody>
      </p:sp>
      <p:pic>
        <p:nvPicPr>
          <p:cNvPr id="4" name="Picture 3" descr="Picture">
            <a:extLst>
              <a:ext uri="{FF2B5EF4-FFF2-40B4-BE49-F238E27FC236}">
                <a16:creationId xmlns:a16="http://schemas.microsoft.com/office/drawing/2014/main" id="{3F455077-4318-494C-A07A-06985286BAD7}"/>
              </a:ext>
            </a:extLst>
          </p:cNvPr>
          <p:cNvPicPr/>
          <p:nvPr/>
        </p:nvPicPr>
        <p:blipFill rotWithShape="1">
          <a:blip r:embed="rId3">
            <a:extLst>
              <a:ext uri="{28A0092B-C50C-407E-A947-70E740481C1C}">
                <a14:useLocalDpi xmlns:a14="http://schemas.microsoft.com/office/drawing/2010/main" val="0"/>
              </a:ext>
            </a:extLst>
          </a:blip>
          <a:srcRect l="48571" b="27036"/>
          <a:stretch/>
        </p:blipFill>
        <p:spPr bwMode="auto">
          <a:xfrm>
            <a:off x="8834506" y="186566"/>
            <a:ext cx="3136900" cy="73342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5781828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277</TotalTime>
  <Words>1271</Words>
  <Application>Microsoft Office PowerPoint</Application>
  <PresentationFormat>Widescreen</PresentationFormat>
  <Paragraphs>100</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  is for Well-defined Programs</vt:lpstr>
      <vt:lpstr>Guidelines</vt:lpstr>
      <vt:lpstr>Programs That Promote Leadership</vt:lpstr>
      <vt:lpstr> Programs That Encourage and Promote Personal and Professional Growth</vt:lpstr>
      <vt:lpstr>Program to Enhance Global Awareness</vt:lpstr>
      <vt:lpstr>Physical, Social and Emotional Welfare</vt:lpstr>
      <vt:lpstr>PowerPoint Presentation</vt:lpstr>
      <vt:lpstr>Community Needs</vt:lpstr>
      <vt:lpstr>Member’s Safety</vt:lpstr>
      <vt:lpstr>  is for Well-defined Programs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Well-defined Programs</dc:title>
  <dc:creator>Susie</dc:creator>
  <cp:lastModifiedBy>Sherrie Hines</cp:lastModifiedBy>
  <cp:revision>40</cp:revision>
  <dcterms:created xsi:type="dcterms:W3CDTF">2020-09-23T18:28:46Z</dcterms:created>
  <dcterms:modified xsi:type="dcterms:W3CDTF">2021-04-24T15:46:54Z</dcterms:modified>
</cp:coreProperties>
</file>